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71" r:id="rId11"/>
    <p:sldId id="264" r:id="rId12"/>
    <p:sldId id="272" r:id="rId13"/>
    <p:sldId id="273" r:id="rId14"/>
    <p:sldId id="280" r:id="rId15"/>
    <p:sldId id="281" r:id="rId16"/>
    <p:sldId id="282" r:id="rId17"/>
    <p:sldId id="283" r:id="rId18"/>
    <p:sldId id="276" r:id="rId19"/>
    <p:sldId id="277" r:id="rId20"/>
    <p:sldId id="278" r:id="rId21"/>
    <p:sldId id="279" r:id="rId22"/>
    <p:sldId id="284" r:id="rId23"/>
    <p:sldId id="296" r:id="rId24"/>
    <p:sldId id="297" r:id="rId25"/>
    <p:sldId id="298" r:id="rId26"/>
    <p:sldId id="299" r:id="rId27"/>
    <p:sldId id="300" r:id="rId28"/>
    <p:sldId id="302" r:id="rId29"/>
    <p:sldId id="303" r:id="rId30"/>
    <p:sldId id="304" r:id="rId31"/>
    <p:sldId id="301" r:id="rId32"/>
    <p:sldId id="295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34" r:id="rId53"/>
    <p:sldId id="266" r:id="rId54"/>
    <p:sldId id="332" r:id="rId55"/>
    <p:sldId id="333" r:id="rId56"/>
    <p:sldId id="335" r:id="rId57"/>
    <p:sldId id="336" r:id="rId58"/>
    <p:sldId id="316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15" r:id="rId73"/>
    <p:sldId id="267" r:id="rId74"/>
    <p:sldId id="268" r:id="rId75"/>
    <p:sldId id="269" r:id="rId76"/>
    <p:sldId id="274" r:id="rId77"/>
    <p:sldId id="270" r:id="rId78"/>
    <p:sldId id="275" r:id="rId7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0099"/>
    <a:srgbClr val="990099"/>
    <a:srgbClr val="FF99CC"/>
    <a:srgbClr val="FFFF00"/>
    <a:srgbClr val="00FF00"/>
    <a:srgbClr val="FF0000"/>
    <a:srgbClr val="4F81BD"/>
    <a:srgbClr val="FF0D0D"/>
    <a:srgbClr val="EE1E1E"/>
    <a:srgbClr val="8EB4E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35" autoAdjust="0"/>
    <p:restoredTop sz="94317" autoAdjust="0"/>
  </p:normalViewPr>
  <p:slideViewPr>
    <p:cSldViewPr>
      <p:cViewPr>
        <p:scale>
          <a:sx n="100" d="100"/>
          <a:sy n="100" d="100"/>
        </p:scale>
        <p:origin x="-638" y="-8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B6240-2B54-4027-9D33-3C7A4E8E8B11}" type="datetimeFigureOut">
              <a:rPr lang="en-IN" smtClean="0"/>
              <a:pPr/>
              <a:t>11-05-2023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9751C-A921-4EFA-BA59-9436704D83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1439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A*</a:t>
            </a:r>
          </a:p>
          <a:p>
            <a:r>
              <a:rPr lang="en-US" dirty="0" smtClean="0"/>
              <a:t>D*</a:t>
            </a:r>
          </a:p>
          <a:p>
            <a:r>
              <a:rPr lang="en-US" dirty="0" smtClean="0"/>
              <a:t>Dijkstra’s</a:t>
            </a:r>
          </a:p>
          <a:p>
            <a:r>
              <a:rPr lang="en-US" dirty="0" smtClean="0"/>
              <a:t>Genetic</a:t>
            </a:r>
          </a:p>
          <a:p>
            <a:r>
              <a:rPr lang="en-US" dirty="0" smtClean="0"/>
              <a:t>Firefly</a:t>
            </a:r>
          </a:p>
          <a:p>
            <a:r>
              <a:rPr lang="en-US" dirty="0" smtClean="0"/>
              <a:t>Ant colony</a:t>
            </a:r>
          </a:p>
          <a:p>
            <a:r>
              <a:rPr lang="en-US" dirty="0" smtClean="0"/>
              <a:t>RRT</a:t>
            </a:r>
          </a:p>
          <a:p>
            <a:r>
              <a:rPr lang="en-US" dirty="0" smtClean="0"/>
              <a:t>Fuzzy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8371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2057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8469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DABA16DE-9BB2-48F1-BF02-85E1058F08BA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maxim/files/planfor3Dnav_icra12.pdf" TargetMode="External"/><Relationship Id="rId2" Type="http://schemas.openxmlformats.org/officeDocument/2006/relationships/hyperlink" Target="https://reader.elsevier.com/reader/sd/pii/S1474667016458428?token=36FD302EE82606FED8598F1AAD9694B16216D3BACCE25F72FDBABDAC42E1264D3BACF0870EAC4BBB77D31485C6DFB56C&amp;originRegion=eu-west-1&amp;originCreation=20220829173859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878-022-00846-1" TargetMode="External"/><Relationship Id="rId2" Type="http://schemas.openxmlformats.org/officeDocument/2006/relationships/hyperlink" Target="https://www.researchgate.net/publication/324962143_Comparison_of_optimal_path_planning_algorithm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70.png"/><Relationship Id="rId5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0-8597-0_2" TargetMode="External"/><Relationship Id="rId2" Type="http://schemas.openxmlformats.org/officeDocument/2006/relationships/hyperlink" Target="https://www.researchgate.net/profile/Bhanu-Chander-V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pl" TargetMode="External"/><Relationship Id="rId2" Type="http://schemas.openxmlformats.org/officeDocument/2006/relationships/hyperlink" Target="http://ompl.kavrakilab.org/blo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75816" y="2011680"/>
            <a:ext cx="2468880" cy="1645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Computational </a:t>
            </a:r>
            <a:endParaRPr lang="en-US" sz="1800" b="1" strike="noStrike" spc="-1" dirty="0" smtClean="0">
              <a:latin typeface="Arial"/>
            </a:endParaRPr>
          </a:p>
          <a:p>
            <a:pPr algn="ctr"/>
            <a:r>
              <a:rPr lang="en-US" sz="1800" b="1" strike="noStrike" spc="-1" dirty="0" smtClean="0">
                <a:latin typeface="Arial"/>
              </a:rPr>
              <a:t>Geometry</a:t>
            </a:r>
            <a:endParaRPr lang="en-US" sz="1800" b="1" strike="noStrike" spc="-1" dirty="0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7223760" y="2011680"/>
            <a:ext cx="2468880" cy="1645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Robotics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5976416" y="2514600"/>
            <a:ext cx="914400" cy="640080"/>
          </a:xfrm>
          <a:custGeom>
            <a:avLst/>
            <a:gdLst/>
            <a:ahLst/>
            <a:cxnLst/>
            <a:rect l="0" t="0" r="r" b="b"/>
            <a:pathLst>
              <a:path w="2542" h="1525">
                <a:moveTo>
                  <a:pt x="2541" y="381"/>
                </a:moveTo>
                <a:lnTo>
                  <a:pt x="635" y="381"/>
                </a:lnTo>
                <a:lnTo>
                  <a:pt x="635" y="0"/>
                </a:lnTo>
                <a:lnTo>
                  <a:pt x="0" y="762"/>
                </a:lnTo>
                <a:lnTo>
                  <a:pt x="635" y="1524"/>
                </a:lnTo>
                <a:lnTo>
                  <a:pt x="635" y="1143"/>
                </a:lnTo>
                <a:lnTo>
                  <a:pt x="2541" y="1143"/>
                </a:lnTo>
                <a:lnTo>
                  <a:pt x="2541" y="38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3312120" y="2514600"/>
            <a:ext cx="914400" cy="640080"/>
          </a:xfrm>
          <a:custGeom>
            <a:avLst/>
            <a:gdLst/>
            <a:ahLst/>
            <a:cxnLst/>
            <a:rect l="0" t="0" r="r" b="b"/>
            <a:pathLst>
              <a:path w="2542" h="1780">
                <a:moveTo>
                  <a:pt x="0" y="1335"/>
                </a:moveTo>
                <a:lnTo>
                  <a:pt x="1906" y="1335"/>
                </a:lnTo>
                <a:lnTo>
                  <a:pt x="1906" y="1779"/>
                </a:lnTo>
                <a:lnTo>
                  <a:pt x="2541" y="890"/>
                </a:lnTo>
                <a:lnTo>
                  <a:pt x="1906" y="0"/>
                </a:lnTo>
                <a:lnTo>
                  <a:pt x="1906" y="445"/>
                </a:lnTo>
                <a:lnTo>
                  <a:pt x="0" y="445"/>
                </a:lnTo>
                <a:lnTo>
                  <a:pt x="0" y="133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4572000" y="2377440"/>
            <a:ext cx="109728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DDP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/>
              <a:t>Applications of cluttered, unstructured and 3D </a:t>
            </a:r>
            <a:r>
              <a:rPr lang="en-IN" sz="2400" b="1" dirty="0" err="1" smtClean="0"/>
              <a:t>enviroment</a:t>
            </a:r>
            <a:endParaRPr lang="en-IN" sz="2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288240"/>
          </a:xfrm>
        </p:spPr>
        <p:txBody>
          <a:bodyPr/>
          <a:lstStyle/>
          <a:p>
            <a:r>
              <a:rPr lang="en-US" u="sng" dirty="0" smtClean="0"/>
              <a:t>navigating busy streets</a:t>
            </a:r>
            <a:r>
              <a:rPr lang="en-US" dirty="0" smtClean="0"/>
              <a:t>, articulated robots tirelessly </a:t>
            </a:r>
            <a:r>
              <a:rPr lang="en-US" u="sng" dirty="0" smtClean="0"/>
              <a:t>sorting packages</a:t>
            </a:r>
            <a:r>
              <a:rPr lang="en-US" dirty="0" smtClean="0"/>
              <a:t> in warehouses, feeding people in care homes and mobile robots assisting in </a:t>
            </a:r>
            <a:r>
              <a:rPr lang="en-US" u="sng" dirty="0" smtClean="0"/>
              <a:t>rescue operations</a:t>
            </a:r>
            <a:endParaRPr lang="en-IN" u="sng" dirty="0"/>
          </a:p>
        </p:txBody>
      </p:sp>
    </p:spTree>
    <p:extLst>
      <p:ext uri="{BB962C8B-B14F-4D97-AF65-F5344CB8AC3E}">
        <p14:creationId xmlns="" xmlns:p14="http://schemas.microsoft.com/office/powerpoint/2010/main" val="23050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Research Papers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1035075"/>
            <a:ext cx="9071640" cy="3456384"/>
          </a:xfrm>
        </p:spPr>
        <p:txBody>
          <a:bodyPr anchor="t"/>
          <a:lstStyle/>
          <a:p>
            <a:r>
              <a:rPr lang="en-US" dirty="0" smtClean="0"/>
              <a:t>Mobile Robot Navigation in </a:t>
            </a:r>
            <a:r>
              <a:rPr lang="en-US" sz="2000" b="1" i="1" dirty="0" smtClean="0"/>
              <a:t>Cluttered Environment </a:t>
            </a:r>
            <a:r>
              <a:rPr lang="en-US" dirty="0" smtClean="0"/>
              <a:t>using Reactive </a:t>
            </a:r>
            <a:r>
              <a:rPr lang="en-US" sz="2000" b="1" i="1" dirty="0" smtClean="0"/>
              <a:t>Elliptic Trajectories</a:t>
            </a:r>
          </a:p>
          <a:p>
            <a:r>
              <a:rPr lang="en-US" sz="800" b="1" i="1" dirty="0" smtClean="0">
                <a:hlinkClick r:id="rId2"/>
              </a:rPr>
              <a:t>https://reader.elsevier.com/reader/sd/pii/S1474667016458428?token=36FD302EE82606FED8598F1AAD9694B16216D3BACCE25F72FDBABDAC42E1264D3BACF0870EAC4BBB77D31485C6DFB56C&amp;originRegion=eu-west-1&amp;originCreation=20220829173859</a:t>
            </a:r>
            <a:endParaRPr lang="en-US" sz="800" b="1" i="1" dirty="0" smtClean="0"/>
          </a:p>
          <a:p>
            <a:endParaRPr lang="en-US" sz="2000" b="1" i="1" dirty="0" smtClean="0"/>
          </a:p>
          <a:p>
            <a:r>
              <a:rPr lang="en-IN" dirty="0"/>
              <a:t>Navigation in </a:t>
            </a:r>
            <a:r>
              <a:rPr lang="en-IN" sz="2000" b="1" i="1" dirty="0"/>
              <a:t>Three-Dimensional Cluttered </a:t>
            </a:r>
            <a:r>
              <a:rPr lang="en-IN" sz="2000" b="1" i="1" dirty="0" smtClean="0"/>
              <a:t>Environments </a:t>
            </a:r>
            <a:r>
              <a:rPr lang="en-IN" dirty="0" smtClean="0"/>
              <a:t>for </a:t>
            </a:r>
            <a:r>
              <a:rPr lang="en-IN" dirty="0"/>
              <a:t>Mobile </a:t>
            </a:r>
            <a:r>
              <a:rPr lang="en-IN" dirty="0" smtClean="0"/>
              <a:t>Manipulation</a:t>
            </a:r>
          </a:p>
          <a:p>
            <a:r>
              <a:rPr lang="en-IN" sz="1000" dirty="0" smtClean="0">
                <a:hlinkClick r:id="rId3"/>
              </a:rPr>
              <a:t>https://www.cs.cmu.edu/~maxim/files/planfor3Dnav_icra12.pdf</a:t>
            </a:r>
            <a:endParaRPr lang="en-IN" sz="1000" dirty="0" smtClean="0"/>
          </a:p>
          <a:p>
            <a:endParaRPr lang="en-IN" dirty="0" smtClean="0"/>
          </a:p>
          <a:p>
            <a:r>
              <a:rPr lang="en-IN" dirty="0" smtClean="0"/>
              <a:t>Efficient Motion </a:t>
            </a:r>
            <a:r>
              <a:rPr lang="en-IN" sz="2000" b="1" i="1" dirty="0" smtClean="0"/>
              <a:t>Planning</a:t>
            </a:r>
            <a:r>
              <a:rPr lang="en-IN" sz="2000" dirty="0" smtClean="0"/>
              <a:t> </a:t>
            </a:r>
            <a:r>
              <a:rPr lang="en-IN" dirty="0" smtClean="0"/>
              <a:t>in </a:t>
            </a:r>
            <a:r>
              <a:rPr lang="en-IN" sz="2000" b="1" i="1" dirty="0" smtClean="0"/>
              <a:t>Cluttered Environment </a:t>
            </a:r>
            <a:r>
              <a:rPr lang="en-IN" dirty="0" smtClean="0"/>
              <a:t>Aditya </a:t>
            </a:r>
            <a:r>
              <a:rPr lang="en-IN" dirty="0" err="1" smtClean="0"/>
              <a:t>Vamsikrishna</a:t>
            </a:r>
            <a:r>
              <a:rPr lang="en-IN" dirty="0" smtClean="0"/>
              <a:t> </a:t>
            </a:r>
            <a:r>
              <a:rPr lang="en-IN" dirty="0" err="1" smtClean="0"/>
              <a:t>Mandalika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096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A Refined Direction and plan of action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59792" y="891059"/>
            <a:ext cx="9071640" cy="453650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IN" dirty="0" smtClean="0"/>
              <a:t>To compute ellipses (maybe by PCA) from given grid points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To find </a:t>
            </a:r>
            <a:r>
              <a:rPr lang="en-IN" dirty="0" err="1" smtClean="0"/>
              <a:t>voronoi</a:t>
            </a:r>
            <a:r>
              <a:rPr lang="en-IN" dirty="0" smtClean="0"/>
              <a:t> diagrams of ellipses</a:t>
            </a:r>
          </a:p>
          <a:p>
            <a:pPr marL="285750" lvl="1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sampling based</a:t>
            </a:r>
          </a:p>
          <a:p>
            <a:pPr marL="285750" lvl="1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on the lines of existing research work on circles in the lab</a:t>
            </a:r>
          </a:p>
          <a:p>
            <a:pPr marL="285750" lvl="1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Path Planning based on generated </a:t>
            </a:r>
            <a:r>
              <a:rPr lang="en-IN" dirty="0" err="1" smtClean="0"/>
              <a:t>voronoi</a:t>
            </a:r>
            <a:r>
              <a:rPr lang="en-IN" dirty="0" smtClean="0"/>
              <a:t> diagrams</a:t>
            </a:r>
          </a:p>
          <a:p>
            <a:pPr marL="285750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</a:t>
            </a:r>
            <a:r>
              <a:rPr lang="en-IN" dirty="0" err="1" smtClean="0"/>
              <a:t>voronoi</a:t>
            </a:r>
            <a:r>
              <a:rPr lang="en-IN" dirty="0" smtClean="0"/>
              <a:t> edges so formed will not be straight lines </a:t>
            </a:r>
            <a:r>
              <a:rPr lang="en-IN" dirty="0" smtClean="0">
                <a:sym typeface="Wingdings" panose="05000000000000000000" pitchFamily="2" charset="2"/>
              </a:rPr>
              <a:t> asks for sophisticated controls</a:t>
            </a:r>
          </a:p>
          <a:p>
            <a:pPr marL="285750" indent="-285750">
              <a:buFontTx/>
              <a:buChar char="-"/>
            </a:pP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smtClean="0">
                <a:sym typeface="Wingdings" panose="05000000000000000000" pitchFamily="2" charset="2"/>
              </a:rPr>
              <a:t>     - so look for near straight line paths or closed form equations of the paths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2128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Plan to meet current plan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1395115"/>
            <a:ext cx="9071640" cy="432048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IN" dirty="0" smtClean="0"/>
              <a:t>Implement </a:t>
            </a:r>
            <a:r>
              <a:rPr lang="en-IN" dirty="0" err="1" smtClean="0"/>
              <a:t>atleast</a:t>
            </a:r>
            <a:r>
              <a:rPr lang="en-IN" dirty="0" smtClean="0"/>
              <a:t> RRT and some graph and sampling based path planning problems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     </a:t>
            </a:r>
            <a:r>
              <a:rPr lang="en-US" b="1" dirty="0" smtClean="0">
                <a:solidFill>
                  <a:srgbClr val="00B050"/>
                </a:solidFill>
              </a:rPr>
              <a:t>- A*, D*, Dijkstra’s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     - Moving on from Grid – Based Algorithms to data based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what we can see using sensors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- 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Interface load paint bitmap images in </a:t>
            </a:r>
            <a:r>
              <a:rPr lang="en-US" b="1" dirty="0" err="1" smtClean="0">
                <a:solidFill>
                  <a:srgbClr val="FFFF00"/>
                </a:solidFill>
                <a:sym typeface="Wingdings" panose="05000000000000000000" pitchFamily="2" charset="2"/>
              </a:rPr>
              <a:t>opengl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 No need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Just read bitmap instead and render it as grid ; according to need</a:t>
            </a:r>
            <a:endParaRPr lang="en-US" dirty="0" smtClean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      </a:t>
            </a:r>
            <a:r>
              <a:rPr lang="en-US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- Correct code structure this way</a:t>
            </a:r>
          </a:p>
          <a:p>
            <a:pPr marL="285750" lvl="1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- Run  </a:t>
            </a:r>
            <a:r>
              <a:rPr lang="en-US" dirty="0" smtClean="0"/>
              <a:t>Genetic </a:t>
            </a:r>
            <a:r>
              <a:rPr lang="en-US" dirty="0" err="1" smtClean="0"/>
              <a:t>Algo</a:t>
            </a:r>
            <a:r>
              <a:rPr lang="en-US" dirty="0" smtClean="0"/>
              <a:t>, Firefly, Ant colony, RRT ,Fuzzy on these images/canvases based data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    - Do this : </a:t>
            </a:r>
            <a:r>
              <a:rPr lang="en-US" sz="1400" dirty="0" smtClean="0">
                <a:hlinkClick r:id="rId2"/>
              </a:rPr>
              <a:t>https://www.researchgate.net/publication/324962143_Comparison_of_optimal_path_planning_algorithms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Heading on to 2D </a:t>
            </a:r>
            <a:r>
              <a:rPr lang="en-IN" dirty="0" err="1" smtClean="0"/>
              <a:t>voronoi</a:t>
            </a:r>
            <a:r>
              <a:rPr lang="en-IN" dirty="0" smtClean="0"/>
              <a:t> diagram based path planning methods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Setting up C-GAL library in the environment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Taking it to the next level --- </a:t>
            </a:r>
            <a:r>
              <a:rPr lang="en-IN" dirty="0" err="1" smtClean="0"/>
              <a:t>ie</a:t>
            </a:r>
            <a:r>
              <a:rPr lang="en-IN" dirty="0" smtClean="0"/>
              <a:t>. </a:t>
            </a:r>
            <a:r>
              <a:rPr lang="en-IN" dirty="0" err="1" smtClean="0"/>
              <a:t>Voronoi</a:t>
            </a:r>
            <a:r>
              <a:rPr lang="en-IN" dirty="0" smtClean="0"/>
              <a:t> paths and path planning in 3D space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 smtClean="0"/>
              <a:t>Wooossshhhhhhhh</a:t>
            </a:r>
            <a:r>
              <a:rPr lang="en-IN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hlinkClick r:id="rId3"/>
              </a:rPr>
              <a:t>https://link.springer.com/article/10.1007/s10878-022-00846-1</a:t>
            </a:r>
            <a:endParaRPr lang="en-IN" dirty="0" smtClean="0"/>
          </a:p>
          <a:p>
            <a:pPr marL="285750" indent="-285750">
              <a:buFontTx/>
              <a:buChar char="-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431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48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495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85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72008" cy="324035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776616" y="1215096"/>
            <a:ext cx="144016" cy="398215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480472" y="1251099"/>
            <a:ext cx="0" cy="4347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948524" y="1255446"/>
            <a:ext cx="108012" cy="139669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687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My _ </a:t>
            </a:r>
            <a:r>
              <a:rPr lang="en-IN" dirty="0" err="1" smtClean="0"/>
              <a:t>Algo</a:t>
            </a:r>
            <a:r>
              <a:rPr lang="en-IN" dirty="0" smtClean="0"/>
              <a:t> Shortcomings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6" y="67503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21378909">
            <a:off x="5977392" y="1967465"/>
            <a:ext cx="1077342" cy="3103825"/>
          </a:xfrm>
          <a:prstGeom prst="ellipse">
            <a:avLst/>
          </a:prstGeom>
          <a:solidFill>
            <a:srgbClr val="EE1E1E">
              <a:alpha val="29804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6063" y="3195315"/>
            <a:ext cx="1836617" cy="1435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2640" y="2595150"/>
            <a:ext cx="194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Tangent method is failing here. Too much convex shape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1736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979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655936" y="2475235"/>
            <a:ext cx="1224136" cy="115212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85" y="181174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6480472" y="2521198"/>
            <a:ext cx="1224136" cy="115212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043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9456" y="2872268"/>
            <a:ext cx="350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12592" y="1683148"/>
            <a:ext cx="2080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532440" y="3840481"/>
            <a:ext cx="28928" cy="1005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6096" y="1827163"/>
            <a:ext cx="0" cy="3096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88509" y="2619253"/>
            <a:ext cx="0" cy="122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9792" y="2871279"/>
            <a:ext cx="288032" cy="1060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223888" y="4347444"/>
            <a:ext cx="1021179" cy="133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54837" y="365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Inputs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20232" y="36576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Environment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92793" y="283637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Approach / Tools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499300" y="3204448"/>
            <a:ext cx="1569660" cy="369332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none" rtlCol="0">
            <a:spAutoFit/>
          </a:bodyPr>
          <a:lstStyle/>
          <a:p>
            <a:r>
              <a:rPr lang="en-IN" b="1" dirty="0" smtClean="0"/>
              <a:t>Applications</a:t>
            </a:r>
            <a:endParaRPr lang="en-IN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657600" y="170979"/>
            <a:ext cx="43284" cy="54006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29400" y="2907283"/>
            <a:ext cx="337946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80472" y="170979"/>
            <a:ext cx="86568" cy="54006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96096" y="2286000"/>
            <a:ext cx="1018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69176" y="819051"/>
            <a:ext cx="304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232000" y="1827163"/>
            <a:ext cx="864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9792" y="1611139"/>
            <a:ext cx="1286128" cy="126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169176" y="819051"/>
            <a:ext cx="48744" cy="4158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532440" y="3840481"/>
            <a:ext cx="15928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125336" y="3840480"/>
            <a:ext cx="0" cy="1005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499300" y="819051"/>
            <a:ext cx="0" cy="1800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99300" y="2619252"/>
            <a:ext cx="171747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216776" y="819051"/>
            <a:ext cx="0" cy="1800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112592" y="3254612"/>
            <a:ext cx="2105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112592" y="4977719"/>
            <a:ext cx="2080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104208" y="1683148"/>
            <a:ext cx="8384" cy="3294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ustomShape 2"/>
          <p:cNvSpPr/>
          <p:nvPr/>
        </p:nvSpPr>
        <p:spPr>
          <a:xfrm>
            <a:off x="7955280" y="384048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dirty="0" smtClean="0"/>
              <a:t>Obstacle geometry of the order of robotic agent.</a:t>
            </a:r>
            <a:endParaRPr lang="en-IN" dirty="0"/>
          </a:p>
        </p:txBody>
      </p:sp>
      <p:sp>
        <p:nvSpPr>
          <p:cNvPr id="48" name="CustomShape 3"/>
          <p:cNvSpPr/>
          <p:nvPr/>
        </p:nvSpPr>
        <p:spPr>
          <a:xfrm>
            <a:off x="6858000" y="36576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Cluttered Environment</a:t>
            </a:r>
            <a:endParaRPr lang="en-IN" sz="1600" dirty="0"/>
          </a:p>
        </p:txBody>
      </p:sp>
      <p:sp>
        <p:nvSpPr>
          <p:cNvPr id="49" name="CustomShape 4"/>
          <p:cNvSpPr/>
          <p:nvPr/>
        </p:nvSpPr>
        <p:spPr>
          <a:xfrm>
            <a:off x="4114800" y="91440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dirty="0" smtClean="0"/>
              <a:t>Convex Hull / </a:t>
            </a:r>
            <a:r>
              <a:rPr lang="en-IN" dirty="0" err="1" smtClean="0"/>
              <a:t>Voronoi</a:t>
            </a:r>
            <a:r>
              <a:rPr lang="en-IN" dirty="0" smtClean="0"/>
              <a:t> Diagrams</a:t>
            </a:r>
            <a:endParaRPr lang="en-IN" dirty="0"/>
          </a:p>
        </p:txBody>
      </p:sp>
      <p:sp>
        <p:nvSpPr>
          <p:cNvPr id="51" name="CustomShape 6"/>
          <p:cNvSpPr/>
          <p:nvPr/>
        </p:nvSpPr>
        <p:spPr>
          <a:xfrm>
            <a:off x="3657600" y="28346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Model Based</a:t>
            </a:r>
            <a:endParaRPr lang="en-IN" dirty="0"/>
          </a:p>
        </p:txBody>
      </p:sp>
      <p:sp>
        <p:nvSpPr>
          <p:cNvPr id="52" name="CustomShape 7"/>
          <p:cNvSpPr/>
          <p:nvPr/>
        </p:nvSpPr>
        <p:spPr>
          <a:xfrm>
            <a:off x="6217920" y="228600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Dissembling Routines</a:t>
            </a:r>
            <a:endParaRPr lang="en-IN" sz="1600" dirty="0"/>
          </a:p>
        </p:txBody>
      </p:sp>
      <p:sp>
        <p:nvSpPr>
          <p:cNvPr id="53" name="CustomShape 8"/>
          <p:cNvSpPr/>
          <p:nvPr/>
        </p:nvSpPr>
        <p:spPr>
          <a:xfrm>
            <a:off x="5669280" y="402336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Dynamic Environment</a:t>
            </a:r>
            <a:endParaRPr lang="en-IN" sz="1600" dirty="0"/>
          </a:p>
        </p:txBody>
      </p:sp>
      <p:sp>
        <p:nvSpPr>
          <p:cNvPr id="54" name="CustomShape 9"/>
          <p:cNvSpPr/>
          <p:nvPr/>
        </p:nvSpPr>
        <p:spPr>
          <a:xfrm>
            <a:off x="1005840" y="27432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Path Planning</a:t>
            </a:r>
            <a:endParaRPr lang="en-IN" dirty="0"/>
          </a:p>
        </p:txBody>
      </p:sp>
      <p:sp>
        <p:nvSpPr>
          <p:cNvPr id="11" name="CustomShape 7"/>
          <p:cNvSpPr/>
          <p:nvPr/>
        </p:nvSpPr>
        <p:spPr>
          <a:xfrm>
            <a:off x="8138160" y="23774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sz="1600" dirty="0" smtClean="0"/>
              <a:t>Navigation Planning in cave like environment</a:t>
            </a:r>
            <a:endParaRPr lang="en-IN" sz="1600" dirty="0"/>
          </a:p>
        </p:txBody>
      </p:sp>
      <p:sp>
        <p:nvSpPr>
          <p:cNvPr id="46" name="CustomShape 1"/>
          <p:cNvSpPr/>
          <p:nvPr/>
        </p:nvSpPr>
        <p:spPr>
          <a:xfrm>
            <a:off x="1645920" y="402408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Local Path Planning</a:t>
            </a:r>
            <a:endParaRPr lang="en-IN" dirty="0"/>
          </a:p>
        </p:txBody>
      </p:sp>
      <p:sp>
        <p:nvSpPr>
          <p:cNvPr id="50" name="CustomShape 5"/>
          <p:cNvSpPr/>
          <p:nvPr/>
        </p:nvSpPr>
        <p:spPr>
          <a:xfrm>
            <a:off x="548640" y="23774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Map Building</a:t>
            </a:r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332864" y="2127270"/>
            <a:ext cx="945640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Pre-built Maps</a:t>
            </a:r>
            <a:endParaRPr lang="en-IN" sz="12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-26333" y="3023037"/>
            <a:ext cx="1029189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On-the-go scanning</a:t>
            </a:r>
            <a:endParaRPr lang="en-IN" sz="12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1645920" y="2455780"/>
            <a:ext cx="1656184" cy="830997"/>
          </a:xfrm>
          <a:prstGeom prst="rect">
            <a:avLst/>
          </a:prstGeom>
          <a:solidFill>
            <a:srgbClr val="8EB4E3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Only one branch can be used at once</a:t>
            </a:r>
            <a:endParaRPr lang="en-IN" sz="1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4783542" y="2185630"/>
            <a:ext cx="1771476" cy="830997"/>
          </a:xfrm>
          <a:prstGeom prst="rect">
            <a:avLst/>
          </a:prstGeom>
          <a:solidFill>
            <a:srgbClr val="8EB4E3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All three blocks are possible together</a:t>
            </a:r>
            <a:endParaRPr lang="en-IN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9986E-6 -2.59311E-6 L 0.00582 -0.0627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-31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079E-6 2.25427E-6 L -0.07103 0.1769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88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22E-6 -3.22039E-6 L -0.03071 0.128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4" y="64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693E-6 3.23719E-6 L 0.23937 -0.0095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9" y="-4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7 2.57631E-6 L 0.46331 -0.348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5" y="-174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606E-6 4.2033E-6 L 0.03811 0.3074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" y="153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659E-6 -2.55951E-6 L -0.15057 0.0266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9" y="13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1181E-7 1.30496E-6 L -0.37008 -0.246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4" y="-123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1181E-7 2.11307E-6 L -0.26126 0.087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1" y="43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748E-7 1.7082E-7 L -0.00126 0.2612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130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1" grpId="0" animBg="1"/>
      <p:bldP spid="11" grpId="1" animBg="1"/>
      <p:bldP spid="11" grpId="2" animBg="1"/>
      <p:bldP spid="46" grpId="0" animBg="1"/>
      <p:bldP spid="46" grpId="1" animBg="1"/>
      <p:bldP spid="50" grpId="0" animBg="1"/>
      <p:bldP spid="50" grpId="1" animBg="1"/>
      <p:bldP spid="115" grpId="0" animBg="1"/>
      <p:bldP spid="116" grpId="0" animBg="1"/>
      <p:bldP spid="117" grpId="0" animBg="1"/>
      <p:bldP spid="117" grpId="1" animBg="1"/>
      <p:bldP spid="1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3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9792" y="675035"/>
            <a:ext cx="1224136" cy="25922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400352" y="603027"/>
            <a:ext cx="1224136" cy="25922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533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17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655936" y="2691259"/>
            <a:ext cx="792088" cy="7920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712720" y="1323107"/>
            <a:ext cx="792088" cy="190821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744168" y="1323107"/>
            <a:ext cx="792088" cy="190821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698163" y="2737986"/>
            <a:ext cx="792088" cy="7920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789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34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6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830968" y="2187203"/>
            <a:ext cx="1337914" cy="702666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Path Planning Algorithms</a:t>
            </a:r>
            <a:endParaRPr lang="en-I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517" y="2479291"/>
            <a:ext cx="144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Grid based Search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248224" y="296187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Interval Based Search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511920" y="3490961"/>
            <a:ext cx="195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Sampling based Algorithms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800731" y="2187203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Geometric Algorithms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272560" y="398740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Visibility Farthest Ray Tracing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560592" y="89105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Artificial Potential Fields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63848" y="1296710"/>
            <a:ext cx="432048" cy="1060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86612" y="2985164"/>
            <a:ext cx="694060" cy="930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76016" y="1303660"/>
            <a:ext cx="88116" cy="21076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41908" y="1296710"/>
            <a:ext cx="1110372" cy="1505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08264" y="1214224"/>
            <a:ext cx="2192467" cy="1044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28344" y="891059"/>
            <a:ext cx="2088232" cy="323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rs.els-cdn.com/content/image/1-s2.0-S0921889015300671-g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4203427"/>
            <a:ext cx="5400675" cy="13906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135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4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51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48" y="17778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6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2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6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8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8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Initial Research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716587"/>
          </a:xfrm>
        </p:spPr>
        <p:txBody>
          <a:bodyPr/>
          <a:lstStyle/>
          <a:p>
            <a:r>
              <a:rPr lang="en-IN" b="1" dirty="0" smtClean="0"/>
              <a:t>Is there any standard environment to build and simulate path planning algorithms?</a:t>
            </a:r>
          </a:p>
          <a:p>
            <a:r>
              <a:rPr lang="en-IN" dirty="0"/>
              <a:t> </a:t>
            </a:r>
            <a:r>
              <a:rPr lang="en-IN" dirty="0" smtClean="0"/>
              <a:t>--   No, For every application, custom environment is being used. </a:t>
            </a:r>
            <a:endParaRPr lang="en-IN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640" y="2115195"/>
            <a:ext cx="9071640" cy="7165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b="1" dirty="0" smtClean="0"/>
              <a:t>Predefined file formats/standards ? </a:t>
            </a:r>
          </a:p>
          <a:p>
            <a:r>
              <a:rPr lang="en-IN" dirty="0" smtClean="0"/>
              <a:t> --   Nothing. Everything is custom</a:t>
            </a:r>
            <a:endParaRPr lang="en-I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0640" y="3123307"/>
            <a:ext cx="9071640" cy="7165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b="1" dirty="0" smtClean="0"/>
              <a:t>Predefined file formats/standards ? </a:t>
            </a:r>
          </a:p>
          <a:p>
            <a:r>
              <a:rPr lang="en-IN" dirty="0" smtClean="0"/>
              <a:t> --   Nothing. Everything is custom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368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53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28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04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402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36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159992" y="3123307"/>
            <a:ext cx="288032" cy="288032"/>
          </a:xfrm>
          <a:prstGeom prst="ellipse">
            <a:avLst/>
          </a:prstGeom>
          <a:noFill/>
          <a:ln w="79375">
            <a:solidFill>
              <a:srgbClr val="E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200552" y="3123307"/>
            <a:ext cx="288032" cy="288032"/>
          </a:xfrm>
          <a:prstGeom prst="ellipse">
            <a:avLst/>
          </a:prstGeom>
          <a:noFill/>
          <a:ln w="79375">
            <a:solidFill>
              <a:srgbClr val="E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66236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36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0" y="17016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43" y="17016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Project Plan Proposal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86060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To keep initial Project topic as “Path Planning algorithms in cluttered environment using computational geometry approaches”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And build: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91840" y="2331219"/>
            <a:ext cx="2448272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Build Implementation and visualization Environment in C++ (OpenGL)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84528" y="2331219"/>
            <a:ext cx="2592288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Extend algorithm to 3D environment and repeat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7820" y="2259211"/>
            <a:ext cx="2791544" cy="17281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rgbClr val="8EB4E3"/>
                </a:solidFill>
              </a:rPr>
              <a:t>Test and compare </a:t>
            </a:r>
            <a:r>
              <a:rPr lang="en-IN" sz="1600" dirty="0" smtClean="0">
                <a:solidFill>
                  <a:srgbClr val="8EB4E3"/>
                </a:solidFill>
              </a:rPr>
              <a:t>all the existing 2D-Path Planning algorithms in this environment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79344" y="3987403"/>
            <a:ext cx="9071640" cy="86060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This will take about 10 days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b="1" dirty="0" smtClean="0"/>
              <a:t>Based on results and experience; redefine project statement around identified “stress points”</a:t>
            </a:r>
            <a:endParaRPr lang="en-IN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12120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08828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792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04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69401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9" y="9897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3" y="1966405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2" y="386201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2" y="9897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3" y="196716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3" y="386278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34" y="100497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5" y="196716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386278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2831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403227"/>
            <a:ext cx="9071640" cy="946440"/>
          </a:xfrm>
        </p:spPr>
        <p:txBody>
          <a:bodyPr/>
          <a:lstStyle/>
          <a:p>
            <a:r>
              <a:rPr lang="en-IN" sz="6600" b="1" dirty="0" smtClean="0"/>
              <a:t>Current Algorith</a:t>
            </a:r>
            <a:r>
              <a:rPr lang="en-IN" sz="6600" b="1" dirty="0"/>
              <a:t>m</a:t>
            </a:r>
          </a:p>
        </p:txBody>
      </p:sp>
    </p:spTree>
    <p:extLst>
      <p:ext uri="{BB962C8B-B14F-4D97-AF65-F5344CB8AC3E}">
        <p14:creationId xmlns="" xmlns:p14="http://schemas.microsoft.com/office/powerpoint/2010/main" val="25239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45" y="160161"/>
            <a:ext cx="5114281" cy="53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72360" y="1035075"/>
            <a:ext cx="0" cy="20882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680272" y="963067"/>
            <a:ext cx="1728192" cy="470748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36256" y="0"/>
            <a:ext cx="3456384" cy="14202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/>
          <p:cNvCxnSpPr/>
          <p:nvPr/>
        </p:nvCxnSpPr>
        <p:spPr>
          <a:xfrm>
            <a:off x="5904408" y="4131420"/>
            <a:ext cx="648072" cy="1133077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904408" y="4131418"/>
            <a:ext cx="648072" cy="1133079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Oval 65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7" name="Oval 66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Oval 69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1" name="Oval 70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2" name="Oval 71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Oval 73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9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45" y="160161"/>
            <a:ext cx="5114281" cy="53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72360" y="1035075"/>
            <a:ext cx="0" cy="20882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4680272" y="963067"/>
            <a:ext cx="1728192" cy="470748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36256" y="0"/>
            <a:ext cx="3456384" cy="14202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5904408" y="4851499"/>
            <a:ext cx="216024" cy="41299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Oval 30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Oval 39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4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8676" y="192069"/>
            <a:ext cx="5115600" cy="53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72360" y="1035075"/>
            <a:ext cx="0" cy="2088231"/>
          </a:xfrm>
          <a:prstGeom prst="line">
            <a:avLst/>
          </a:prstGeom>
          <a:ln w="28575">
            <a:solidFill>
              <a:srgbClr val="CC00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680272" y="963067"/>
            <a:ext cx="1728192" cy="4707483"/>
          </a:xfrm>
          <a:prstGeom prst="line">
            <a:avLst/>
          </a:prstGeom>
          <a:ln w="31750">
            <a:solidFill>
              <a:srgbClr val="CC0099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36256" y="0"/>
            <a:ext cx="3456384" cy="1420267"/>
          </a:xfrm>
          <a:prstGeom prst="line">
            <a:avLst/>
          </a:prstGeom>
          <a:ln w="31750">
            <a:solidFill>
              <a:srgbClr val="CC0099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/>
          <p:cNvCxnSpPr/>
          <p:nvPr/>
        </p:nvCxnSpPr>
        <p:spPr>
          <a:xfrm>
            <a:off x="5904408" y="4131420"/>
            <a:ext cx="648072" cy="1133077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904408" y="4131418"/>
            <a:ext cx="648072" cy="1133079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Oval 65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7" name="Oval 66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Oval 69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1" name="Oval 70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2" name="Oval 71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Oval 73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9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8676" y="192069"/>
            <a:ext cx="5115600" cy="53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5904408" y="4851499"/>
            <a:ext cx="216024" cy="41299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Oval 30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Oval 39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4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84" y="819286"/>
            <a:ext cx="3709844" cy="38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800" y="1514187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740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Identify the strip-obstacles in each row; store these </a:t>
            </a:r>
            <a:r>
              <a:rPr lang="en-IN" dirty="0" err="1" smtClean="0"/>
              <a:t>stip</a:t>
            </a:r>
            <a:r>
              <a:rPr lang="en-IN" dirty="0" smtClean="0"/>
              <a:t> data in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6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325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Benefits</a:t>
            </a:r>
            <a:endParaRPr lang="en-IN" sz="2800" b="1" dirty="0"/>
          </a:p>
        </p:txBody>
      </p:sp>
      <p:sp>
        <p:nvSpPr>
          <p:cNvPr id="4" name="Oval 3"/>
          <p:cNvSpPr/>
          <p:nvPr/>
        </p:nvSpPr>
        <p:spPr>
          <a:xfrm>
            <a:off x="791840" y="2331219"/>
            <a:ext cx="2448272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Build Implementation and visualization Environment in C++ (OpenGL)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84528" y="2331219"/>
            <a:ext cx="2592288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Extend algorithm to 3D environment and repeat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7820" y="2259211"/>
            <a:ext cx="2791544" cy="17281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rgbClr val="8EB4E3"/>
                </a:solidFill>
              </a:rPr>
              <a:t>Test and compare </a:t>
            </a:r>
            <a:r>
              <a:rPr lang="en-IN" sz="1600" dirty="0" smtClean="0">
                <a:solidFill>
                  <a:srgbClr val="8EB4E3"/>
                </a:solidFill>
              </a:rPr>
              <a:t>all the existing 2D-Path Planning algorithms in this environment</a:t>
            </a:r>
            <a:endParaRPr lang="en-IN" sz="1600" dirty="0">
              <a:solidFill>
                <a:srgbClr val="8EB4E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12120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08828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7864" y="4347443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Reuse this same code throughout the project progress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456408" y="603027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I’m lacking in experience on which algorithm is better under what conditions – addresses this issue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What are the shortcomings in these algorithms, which we can address in our algorithm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408464" y="420342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 more clear idea towards file formats and representations to be used.</a:t>
            </a:r>
            <a:endParaRPr lang="en-IN" dirty="0"/>
          </a:p>
        </p:txBody>
      </p:sp>
      <p:cxnSp>
        <p:nvCxnSpPr>
          <p:cNvPr id="15" name="Straight Arrow Connector 14"/>
          <p:cNvCxnSpPr>
            <a:endCxn id="10" idx="0"/>
          </p:cNvCxnSpPr>
          <p:nvPr/>
        </p:nvCxnSpPr>
        <p:spPr>
          <a:xfrm>
            <a:off x="2159992" y="3880770"/>
            <a:ext cx="288032" cy="466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5183592" y="1803356"/>
            <a:ext cx="0" cy="455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0"/>
          </p:cNvCxnSpPr>
          <p:nvPr/>
        </p:nvCxnSpPr>
        <p:spPr>
          <a:xfrm flipH="1">
            <a:off x="7848624" y="3826736"/>
            <a:ext cx="288032" cy="376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803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Identify the strip-obstacles in each row; store these strip data in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Traverse through these vectors top down; and keep merging the strips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79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2 : Create </a:t>
            </a:r>
            <a:r>
              <a:rPr lang="en-IN" b="1" dirty="0" err="1" smtClean="0"/>
              <a:t>voronoi</a:t>
            </a:r>
            <a:r>
              <a:rPr lang="en-IN" b="1" dirty="0" smtClean="0"/>
              <a:t> like graph for these 2D polygons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Iterate through each polygon to create its neighbour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For each fixed polygon; iterate through other polygons based on shortest distance from fixed 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if the polygon is completely shielded by existing neighbours; jump to next.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If a part of polygon is exposed. Calculate its tangents. And add it to neighbours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0000"/>
                </a:solidFill>
              </a:rPr>
              <a:t>This graph </a:t>
            </a:r>
            <a:r>
              <a:rPr lang="en-IN" sz="1400" b="1" dirty="0" smtClean="0">
                <a:solidFill>
                  <a:srgbClr val="FF0000"/>
                </a:solidFill>
              </a:rPr>
              <a:t>generation is one time computation</a:t>
            </a:r>
            <a:endParaRPr lang="en-IN" sz="14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35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3 : Use this near </a:t>
            </a:r>
            <a:r>
              <a:rPr lang="en-IN" b="1" dirty="0" err="1" smtClean="0"/>
              <a:t>voronoi</a:t>
            </a:r>
            <a:r>
              <a:rPr lang="en-IN" b="1" dirty="0" smtClean="0"/>
              <a:t> graph to compute best possible path (in real time)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And done!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33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Why and How ellipses kicks in.. In this </a:t>
            </a:r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Some crucial steps in this algorithm are:</a:t>
            </a:r>
          </a:p>
          <a:p>
            <a:endParaRPr lang="en-IN" dirty="0" smtClean="0"/>
          </a:p>
          <a:p>
            <a:r>
              <a:rPr lang="en-IN" b="1" dirty="0" smtClean="0"/>
              <a:t>Tangent Computation: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For polygonal object; this computation is of the order O(m*n)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For ellipses that will become </a:t>
            </a:r>
            <a:r>
              <a:rPr lang="en-IN" b="1" dirty="0" smtClean="0">
                <a:solidFill>
                  <a:srgbClr val="FF0000"/>
                </a:solidFill>
              </a:rPr>
              <a:t>constant time</a:t>
            </a:r>
            <a:r>
              <a:rPr lang="en-IN" dirty="0" smtClean="0"/>
              <a:t> operation</a:t>
            </a:r>
          </a:p>
          <a:p>
            <a:endParaRPr lang="en-IN" dirty="0"/>
          </a:p>
          <a:p>
            <a:r>
              <a:rPr lang="en-IN" dirty="0" smtClean="0"/>
              <a:t>For computing </a:t>
            </a:r>
            <a:r>
              <a:rPr lang="en-IN" b="1" dirty="0" smtClean="0"/>
              <a:t>path width</a:t>
            </a:r>
            <a:r>
              <a:rPr lang="en-IN" dirty="0" smtClean="0"/>
              <a:t>: optimal path calculation: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With ellipse representation; path width between neighbour ellipses can be estimated in </a:t>
            </a:r>
            <a:r>
              <a:rPr lang="en-IN" b="1" dirty="0" smtClean="0">
                <a:solidFill>
                  <a:srgbClr val="FF0000"/>
                </a:solidFill>
              </a:rPr>
              <a:t>constant time</a:t>
            </a:r>
            <a:r>
              <a:rPr lang="en-IN" dirty="0" smtClean="0"/>
              <a:t>.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r>
              <a:rPr lang="en-IN" b="1" dirty="0" smtClean="0"/>
              <a:t>Elliptical Estimation</a:t>
            </a:r>
            <a:r>
              <a:rPr lang="en-IN" dirty="0" smtClean="0"/>
              <a:t>:</a:t>
            </a:r>
          </a:p>
          <a:p>
            <a:r>
              <a:rPr lang="en-IN" dirty="0" smtClean="0"/>
              <a:t>- We are going with an approach where no. of ellipses can be varied to estimate a polygon. So this step can itself reduce the computation, when quick estimates are required.</a:t>
            </a:r>
          </a:p>
        </p:txBody>
      </p:sp>
    </p:spTree>
    <p:extLst>
      <p:ext uri="{BB962C8B-B14F-4D97-AF65-F5344CB8AC3E}">
        <p14:creationId xmlns="" xmlns:p14="http://schemas.microsoft.com/office/powerpoint/2010/main" val="40999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Going 3D…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Represent obstacles with </a:t>
            </a:r>
            <a:r>
              <a:rPr lang="en-IN" b="1" dirty="0" smtClean="0">
                <a:solidFill>
                  <a:srgbClr val="0070C0"/>
                </a:solidFill>
              </a:rPr>
              <a:t>Ellipsoids</a:t>
            </a:r>
            <a:r>
              <a:rPr lang="en-IN" dirty="0" smtClean="0"/>
              <a:t> instead of </a:t>
            </a:r>
            <a:r>
              <a:rPr lang="en-IN" b="1" dirty="0" smtClean="0">
                <a:solidFill>
                  <a:srgbClr val="0070C0"/>
                </a:solidFill>
              </a:rPr>
              <a:t>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Transform the </a:t>
            </a:r>
            <a:r>
              <a:rPr lang="en-IN" b="1" dirty="0" smtClean="0">
                <a:solidFill>
                  <a:srgbClr val="0070C0"/>
                </a:solidFill>
              </a:rPr>
              <a:t>trapezoidal unit </a:t>
            </a:r>
            <a:r>
              <a:rPr lang="en-IN" dirty="0" smtClean="0"/>
              <a:t>idea to </a:t>
            </a:r>
            <a:r>
              <a:rPr lang="en-IN" b="1" dirty="0" smtClean="0">
                <a:solidFill>
                  <a:srgbClr val="4F81BD"/>
                </a:solidFill>
              </a:rPr>
              <a:t>conical frustum idea </a:t>
            </a:r>
            <a:r>
              <a:rPr lang="en-IN" dirty="0" smtClean="0"/>
              <a:t>in 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D0D"/>
                </a:solidFill>
              </a:rPr>
              <a:t>And done!</a:t>
            </a:r>
          </a:p>
        </p:txBody>
      </p:sp>
    </p:spTree>
    <p:extLst>
      <p:ext uri="{BB962C8B-B14F-4D97-AF65-F5344CB8AC3E}">
        <p14:creationId xmlns="" xmlns:p14="http://schemas.microsoft.com/office/powerpoint/2010/main" val="18951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 smtClean="0"/>
              <a:t>Shortcoming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4896296" y="3123307"/>
            <a:ext cx="2808312" cy="15841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560592" y="3051299"/>
            <a:ext cx="936104" cy="9361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 rot="19804043">
            <a:off x="7004660" y="3170273"/>
            <a:ext cx="727523" cy="1968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6758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963067"/>
            <a:ext cx="4392488" cy="45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151880" y="168314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924188" y="251123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3168104" y="209595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2232000" y="261925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493676" y="32606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168104" y="36993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863848" y="405941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1628244" y="485149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/>
          <p:cNvSpPr/>
          <p:nvPr/>
        </p:nvSpPr>
        <p:spPr>
          <a:xfrm>
            <a:off x="2736056" y="4743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Graph Building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7156807"/>
              </p:ext>
            </p:extLst>
          </p:nvPr>
        </p:nvGraphicFramePr>
        <p:xfrm>
          <a:off x="5040312" y="963067"/>
          <a:ext cx="4896540" cy="4536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</a:tblGrid>
              <a:tr h="412409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8" name="Oval 17"/>
          <p:cNvSpPr/>
          <p:nvPr/>
        </p:nvSpPr>
        <p:spPr>
          <a:xfrm>
            <a:off x="3559080" y="4883236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35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963067"/>
            <a:ext cx="4392488" cy="45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151880" y="168314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924188" y="251123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3168104" y="209595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2232000" y="261925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493676" y="32606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168104" y="36993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863848" y="405941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1628244" y="485149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36056" y="4743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Oval 14"/>
          <p:cNvSpPr/>
          <p:nvPr/>
        </p:nvSpPr>
        <p:spPr>
          <a:xfrm>
            <a:off x="3559080" y="4883236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Graph Building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26216500"/>
              </p:ext>
            </p:extLst>
          </p:nvPr>
        </p:nvGraphicFramePr>
        <p:xfrm>
          <a:off x="5040312" y="963067"/>
          <a:ext cx="3672408" cy="412409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177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go?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2331219"/>
            <a:ext cx="9071640" cy="9464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Set unique identifier for each of the quads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Set priority value for each quad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Iterate through the “polygon-dual”(s) on polygon-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And build quads graph: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-- While iterating for each quad; check if a quad intersects existing quad in the graph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 -- If yes : add this quad pointer to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For path planning; find a path in terms of quads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Convert it to path in terms of grid cell using local A-star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9485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32" y="170979"/>
            <a:ext cx="4896543" cy="51158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226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888432"/>
          </a:xfrm>
        </p:spPr>
        <p:txBody>
          <a:bodyPr/>
          <a:lstStyle/>
          <a:p>
            <a:r>
              <a:rPr lang="en-IN" dirty="0" smtClean="0"/>
              <a:t>Existing research works and some papers as proof</a:t>
            </a:r>
          </a:p>
          <a:p>
            <a:endParaRPr lang="en-IN" dirty="0" smtClean="0"/>
          </a:p>
          <a:p>
            <a:r>
              <a:rPr lang="en-IN" dirty="0" smtClean="0"/>
              <a:t>Idea:</a:t>
            </a:r>
          </a:p>
          <a:p>
            <a:r>
              <a:rPr lang="en-IN" dirty="0" smtClean="0"/>
              <a:t> * Dynamically representing an object through a varying number of ellipses</a:t>
            </a:r>
          </a:p>
          <a:p>
            <a:r>
              <a:rPr lang="en-IN" dirty="0"/>
              <a:t> </a:t>
            </a:r>
            <a:r>
              <a:rPr lang="en-IN" dirty="0" smtClean="0"/>
              <a:t>* More finer the obstacle details required; represent it with 100s ellipse.</a:t>
            </a:r>
          </a:p>
          <a:p>
            <a:r>
              <a:rPr lang="en-IN" dirty="0"/>
              <a:t> </a:t>
            </a:r>
            <a:r>
              <a:rPr lang="en-IN" dirty="0" smtClean="0"/>
              <a:t>* More coarser the obstacle details required; represent it with 1 ellipsoid or combine several obstacles in 1 ellipsoid.</a:t>
            </a:r>
          </a:p>
          <a:p>
            <a:endParaRPr lang="en-IN" dirty="0" smtClean="0"/>
          </a:p>
          <a:p>
            <a:r>
              <a:rPr lang="en-IN" b="1" dirty="0" err="1" smtClean="0"/>
              <a:t>Cgal</a:t>
            </a:r>
            <a:endParaRPr lang="en-IN" b="1" dirty="0" smtClean="0"/>
          </a:p>
          <a:p>
            <a:endParaRPr lang="en-IN" dirty="0"/>
          </a:p>
          <a:p>
            <a:r>
              <a:rPr lang="en-IN" dirty="0" smtClean="0"/>
              <a:t>Characteristics of a good algorithm;</a:t>
            </a:r>
          </a:p>
          <a:p>
            <a:r>
              <a:rPr lang="en-IN" dirty="0"/>
              <a:t> </a:t>
            </a:r>
            <a:r>
              <a:rPr lang="en-IN" dirty="0" smtClean="0"/>
              <a:t>* Lesser complexity</a:t>
            </a:r>
          </a:p>
          <a:p>
            <a:r>
              <a:rPr lang="en-IN" dirty="0"/>
              <a:t> </a:t>
            </a:r>
            <a:r>
              <a:rPr lang="en-IN" dirty="0" smtClean="0"/>
              <a:t>* Least </a:t>
            </a:r>
            <a:r>
              <a:rPr lang="en-IN" dirty="0" err="1" smtClean="0"/>
              <a:t>caliberation</a:t>
            </a:r>
            <a:r>
              <a:rPr lang="en-IN" dirty="0" smtClean="0"/>
              <a:t> time/ time in planning step. Rest of the computations can be done while moving. And it should be faster than “robot movement speed” :P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452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Partial Success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351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bandicam 2023-01-05 22-14-12-56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0332"/>
            <a:ext cx="5098588" cy="5326964"/>
          </a:xfrm>
          <a:prstGeom prst="rect">
            <a:avLst/>
          </a:prstGeom>
        </p:spPr>
      </p:pic>
      <p:pic>
        <p:nvPicPr>
          <p:cNvPr id="5" name="bandicam 2023-01-05 22-13-11-733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4324" y="134975"/>
            <a:ext cx="5125953" cy="53555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04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403227"/>
            <a:ext cx="9071640" cy="946440"/>
          </a:xfrm>
        </p:spPr>
        <p:txBody>
          <a:bodyPr/>
          <a:lstStyle/>
          <a:p>
            <a:r>
              <a:rPr lang="en-IN" sz="6600" b="1" dirty="0" smtClean="0"/>
              <a:t>Observations</a:t>
            </a:r>
            <a:endParaRPr lang="en-IN" sz="6600" b="1" dirty="0"/>
          </a:p>
        </p:txBody>
      </p:sp>
    </p:spTree>
    <p:extLst>
      <p:ext uri="{BB962C8B-B14F-4D97-AF65-F5344CB8AC3E}">
        <p14:creationId xmlns="" xmlns:p14="http://schemas.microsoft.com/office/powerpoint/2010/main" val="12879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Simple Graph Search </a:t>
            </a:r>
            <a:r>
              <a:rPr lang="en-IN" b="1" dirty="0" err="1" smtClean="0"/>
              <a:t>Algo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680328" cy="3288240"/>
          </a:xfrm>
        </p:spPr>
        <p:txBody>
          <a:bodyPr/>
          <a:lstStyle/>
          <a:p>
            <a:r>
              <a:rPr lang="en-IN" dirty="0" smtClean="0"/>
              <a:t>For each cell; first check if path exists with left; then check right, top, bottom subsequently</a:t>
            </a:r>
          </a:p>
          <a:p>
            <a:endParaRPr lang="en-IN" dirty="0"/>
          </a:p>
          <a:p>
            <a:r>
              <a:rPr lang="en-IN" dirty="0" smtClean="0"/>
              <a:t>Too much inefficient; but </a:t>
            </a:r>
            <a:r>
              <a:rPr lang="en-IN" dirty="0" err="1" smtClean="0"/>
              <a:t>atleast</a:t>
            </a:r>
            <a:r>
              <a:rPr lang="en-IN" dirty="0" smtClean="0"/>
              <a:t> ensures finding a path if exists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44" y="1251099"/>
            <a:ext cx="39147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88" y="3235017"/>
            <a:ext cx="2015108" cy="20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548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A* based on forward heuristics only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5184384" cy="3288240"/>
          </a:xfrm>
        </p:spPr>
        <p:txBody>
          <a:bodyPr/>
          <a:lstStyle/>
          <a:p>
            <a:r>
              <a:rPr lang="en-IN" dirty="0" smtClean="0"/>
              <a:t>A kernel type cost function can be introduced to further shorten the path found.</a:t>
            </a:r>
          </a:p>
          <a:p>
            <a:endParaRPr lang="en-IN" dirty="0"/>
          </a:p>
          <a:p>
            <a:r>
              <a:rPr lang="en-IN" dirty="0" smtClean="0"/>
              <a:t>Kind of “flood-fill” + A*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08" y="1323107"/>
            <a:ext cx="1528986" cy="1536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236" y="1323108"/>
            <a:ext cx="1547825" cy="1536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3051299"/>
            <a:ext cx="4896544" cy="2389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204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68" y="1323107"/>
            <a:ext cx="1952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</p:spPr>
        <p:txBody>
          <a:bodyPr/>
          <a:lstStyle/>
          <a:p>
            <a:r>
              <a:rPr lang="en-IN" b="1" dirty="0" smtClean="0"/>
              <a:t>A* based on forward heuristics only</a:t>
            </a:r>
            <a:endParaRPr lang="en-IN" b="1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680328" cy="3288240"/>
          </a:xfrm>
        </p:spPr>
        <p:txBody>
          <a:bodyPr anchor="t"/>
          <a:lstStyle/>
          <a:p>
            <a:r>
              <a:rPr lang="en-IN" b="1" dirty="0" smtClean="0"/>
              <a:t>A small change</a:t>
            </a:r>
          </a:p>
          <a:p>
            <a:r>
              <a:rPr lang="en-IN" dirty="0" smtClean="0"/>
              <a:t>Rather than stopping algorithm; when goal is hit for the first time. </a:t>
            </a:r>
          </a:p>
          <a:p>
            <a:r>
              <a:rPr lang="en-IN" dirty="0" smtClean="0"/>
              <a:t>It is allowed to continue till all the open branches reach their end goal.</a:t>
            </a:r>
          </a:p>
          <a:p>
            <a:r>
              <a:rPr lang="en-IN" dirty="0" smtClean="0"/>
              <a:t>Path with least cost is taken as best path</a:t>
            </a:r>
          </a:p>
          <a:p>
            <a:endParaRPr lang="en-IN" dirty="0"/>
          </a:p>
          <a:p>
            <a:r>
              <a:rPr lang="en-IN" b="1" dirty="0" smtClean="0"/>
              <a:t>New Objective</a:t>
            </a:r>
            <a:r>
              <a:rPr lang="en-IN" dirty="0" smtClean="0"/>
              <a:t>:</a:t>
            </a:r>
          </a:p>
          <a:p>
            <a:r>
              <a:rPr lang="en-IN" dirty="0" smtClean="0"/>
              <a:t>Find the best path in the first hit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084" y="3555355"/>
            <a:ext cx="1981201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72360" y="219806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Before change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24760" y="450133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After change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24488" y="2505840"/>
            <a:ext cx="576064" cy="257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624488" y="4347444"/>
            <a:ext cx="576064" cy="1961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12" y="4059411"/>
            <a:ext cx="1314077" cy="13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071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870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Important steps/ considerations in path planning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95115"/>
            <a:ext cx="9071640" cy="35453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Representation of environment as graph; combining maximum information in a node </a:t>
            </a:r>
            <a:r>
              <a:rPr lang="en-IN" b="1" dirty="0" smtClean="0"/>
              <a:t>object-class</a:t>
            </a:r>
            <a:r>
              <a:rPr lang="en-IN" dirty="0" smtClean="0"/>
              <a:t> in minimum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Graph creation step: linking empty/obstructed neighbours together to form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Method of exploring graph?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Going start to end OR end to start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Breadth-wise exploration or Depth-wise exploration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Killing algorithm on first hitting goal point or continue till each node has been explored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Extracting Path : </a:t>
            </a:r>
            <a:r>
              <a:rPr lang="en-IN" dirty="0" err="1" smtClean="0"/>
              <a:t>backtracing</a:t>
            </a:r>
            <a:r>
              <a:rPr lang="en-IN" dirty="0" smtClean="0"/>
              <a:t> pointers from goal to start (after </a:t>
            </a:r>
            <a:r>
              <a:rPr lang="en-IN" dirty="0" err="1" smtClean="0"/>
              <a:t>algo</a:t>
            </a:r>
            <a:r>
              <a:rPr lang="en-IN" dirty="0" smtClean="0"/>
              <a:t> solver step)</a:t>
            </a:r>
          </a:p>
        </p:txBody>
      </p:sp>
    </p:spTree>
    <p:extLst>
      <p:ext uri="{BB962C8B-B14F-4D97-AF65-F5344CB8AC3E}">
        <p14:creationId xmlns="" xmlns:p14="http://schemas.microsoft.com/office/powerpoint/2010/main" val="7791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314995"/>
            <a:ext cx="9071640" cy="94644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971179"/>
            <a:ext cx="9071640" cy="946440"/>
          </a:xfrm>
        </p:spPr>
        <p:txBody>
          <a:bodyPr/>
          <a:lstStyle/>
          <a:p>
            <a:r>
              <a:rPr lang="en-IN" dirty="0" err="1" smtClean="0"/>
              <a:t>A_star</a:t>
            </a:r>
            <a:r>
              <a:rPr lang="en-IN" dirty="0" smtClean="0"/>
              <a:t> : More heavy memory wise; stack overflow for 600*600 map</a:t>
            </a:r>
          </a:p>
          <a:p>
            <a:r>
              <a:rPr lang="en-IN" dirty="0" smtClean="0"/>
              <a:t>Genetic : guarantees a path if exist (</a:t>
            </a:r>
            <a:r>
              <a:rPr lang="en-IN" dirty="0" err="1" smtClean="0"/>
              <a:t>atleast</a:t>
            </a:r>
            <a:r>
              <a:rPr lang="en-IN" dirty="0" smtClean="0"/>
              <a:t> in infinite iterations) but doesn’t guarantee optimal path; stack overflow for 600*600 map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681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888432"/>
          </a:xfrm>
        </p:spPr>
        <p:txBody>
          <a:bodyPr anchor="t"/>
          <a:lstStyle/>
          <a:p>
            <a:r>
              <a:rPr lang="en-IN" dirty="0" smtClean="0"/>
              <a:t>Model based vs sampling based</a:t>
            </a:r>
          </a:p>
          <a:p>
            <a:r>
              <a:rPr lang="en-IN" dirty="0" smtClean="0"/>
              <a:t>Model based – configuration space, workspace being represented as equations</a:t>
            </a:r>
          </a:p>
          <a:p>
            <a:r>
              <a:rPr lang="en-IN" dirty="0" smtClean="0"/>
              <a:t>Holonomic/non-holonomic ?</a:t>
            </a:r>
          </a:p>
          <a:p>
            <a:r>
              <a:rPr lang="en-IN" dirty="0" smtClean="0">
                <a:hlinkClick r:id="rId2"/>
              </a:rPr>
              <a:t>https://www.researchgate.net/profile/Bhanu-Chander-V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https://link.springer.com/chapter/10.1007/978-981-10-8597-0_2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74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Explore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107083"/>
            <a:ext cx="9071640" cy="2969236"/>
          </a:xfrm>
        </p:spPr>
        <p:txBody>
          <a:bodyPr anchor="t"/>
          <a:lstStyle/>
          <a:p>
            <a:r>
              <a:rPr lang="en-IN" dirty="0" smtClean="0"/>
              <a:t>Octree – </a:t>
            </a:r>
            <a:r>
              <a:rPr lang="en-IN" dirty="0" err="1" smtClean="0"/>
              <a:t>OctoMap</a:t>
            </a:r>
            <a:r>
              <a:rPr lang="en-IN" dirty="0" smtClean="0"/>
              <a:t>?</a:t>
            </a:r>
          </a:p>
          <a:p>
            <a:r>
              <a:rPr lang="en-IN" dirty="0" smtClean="0">
                <a:hlinkClick r:id="rId2"/>
              </a:rPr>
              <a:t>http://ompl.kavrakilab.org/blog.html</a:t>
            </a:r>
            <a:r>
              <a:rPr lang="en-IN" dirty="0" smtClean="0"/>
              <a:t> ?</a:t>
            </a:r>
          </a:p>
          <a:p>
            <a:r>
              <a:rPr lang="en-US" b="1" dirty="0" smtClean="0">
                <a:hlinkClick r:id="rId3"/>
              </a:rPr>
              <a:t>The Open Motion Planning Library – GitHub</a:t>
            </a:r>
          </a:p>
          <a:p>
            <a:endParaRPr lang="en-US" b="1" dirty="0" smtClean="0">
              <a:hlinkClick r:id="rId3"/>
            </a:endParaRP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2" y="2835275"/>
            <a:ext cx="82391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958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30801</TotalTime>
  <Words>1611</Words>
  <Application>Microsoft Office PowerPoint</Application>
  <PresentationFormat>Custom</PresentationFormat>
  <Paragraphs>394</Paragraphs>
  <Slides>78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Slide 1</vt:lpstr>
      <vt:lpstr>Slide 2</vt:lpstr>
      <vt:lpstr>Path Planning Algorithms</vt:lpstr>
      <vt:lpstr>Initial Research</vt:lpstr>
      <vt:lpstr>Project Plan Proposal</vt:lpstr>
      <vt:lpstr>Benefits</vt:lpstr>
      <vt:lpstr>Slide 7</vt:lpstr>
      <vt:lpstr>Slide 8</vt:lpstr>
      <vt:lpstr>To Explore</vt:lpstr>
      <vt:lpstr>Applications of cluttered, unstructured and 3D enviroment</vt:lpstr>
      <vt:lpstr>Research Papers</vt:lpstr>
      <vt:lpstr>A Refined Direction and plan of action</vt:lpstr>
      <vt:lpstr>Plan to meet current plan</vt:lpstr>
      <vt:lpstr>Voronoi Diagram Algo</vt:lpstr>
      <vt:lpstr>Voronoi Diagram Algo</vt:lpstr>
      <vt:lpstr>Voronoi Diagram Algo</vt:lpstr>
      <vt:lpstr>Voronoi Diagram Algo</vt:lpstr>
      <vt:lpstr>My _ Algo Shortcomings</vt:lpstr>
      <vt:lpstr>Slide 19</vt:lpstr>
      <vt:lpstr>Slide 20</vt:lpstr>
      <vt:lpstr>Slide 21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Slide 52</vt:lpstr>
      <vt:lpstr>Current Algorithm</vt:lpstr>
      <vt:lpstr>Nearest Neighbour Algo</vt:lpstr>
      <vt:lpstr>Nearest Neighbour Algo</vt:lpstr>
      <vt:lpstr>Nearest Neighbour Algo</vt:lpstr>
      <vt:lpstr>Nearest Neighbour Algo</vt:lpstr>
      <vt:lpstr>Algo</vt:lpstr>
      <vt:lpstr>Algo</vt:lpstr>
      <vt:lpstr>Algo</vt:lpstr>
      <vt:lpstr>Algo</vt:lpstr>
      <vt:lpstr>Algo</vt:lpstr>
      <vt:lpstr>Why and How ellipses kicks in.. In this Algo</vt:lpstr>
      <vt:lpstr>Going 3D…</vt:lpstr>
      <vt:lpstr>Shortcoming</vt:lpstr>
      <vt:lpstr>Graph Building</vt:lpstr>
      <vt:lpstr>Graph Building</vt:lpstr>
      <vt:lpstr>How to go?</vt:lpstr>
      <vt:lpstr>Slide 69</vt:lpstr>
      <vt:lpstr>Partial Success</vt:lpstr>
      <vt:lpstr>Slide 71</vt:lpstr>
      <vt:lpstr>Observations</vt:lpstr>
      <vt:lpstr>Simple Graph Search Algo</vt:lpstr>
      <vt:lpstr>A* based on forward heuristics only</vt:lpstr>
      <vt:lpstr>A* based on forward heuristics only</vt:lpstr>
      <vt:lpstr>Slide 76</vt:lpstr>
      <vt:lpstr>Important steps/ considerations in path planning</vt:lpstr>
      <vt:lpstr>Slide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Shreyash Patidar</cp:lastModifiedBy>
  <cp:revision>211</cp:revision>
  <dcterms:created xsi:type="dcterms:W3CDTF">2022-08-06T14:46:55Z</dcterms:created>
  <dcterms:modified xsi:type="dcterms:W3CDTF">2023-05-11T13:28:41Z</dcterms:modified>
  <dc:language>en-US</dc:language>
</cp:coreProperties>
</file>